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76" r:id="rId6"/>
    <p:sldId id="260" r:id="rId7"/>
    <p:sldId id="261" r:id="rId8"/>
    <p:sldId id="262" r:id="rId9"/>
    <p:sldId id="263" r:id="rId10"/>
    <p:sldId id="264" r:id="rId11"/>
    <p:sldId id="277" r:id="rId12"/>
    <p:sldId id="278" r:id="rId13"/>
    <p:sldId id="279" r:id="rId14"/>
    <p:sldId id="280" r:id="rId15"/>
    <p:sldId id="281" r:id="rId16"/>
    <p:sldId id="265" r:id="rId17"/>
    <p:sldId id="266" r:id="rId18"/>
    <p:sldId id="267" r:id="rId19"/>
    <p:sldId id="268" r:id="rId20"/>
    <p:sldId id="269" r:id="rId21"/>
    <p:sldId id="270" r:id="rId22"/>
    <p:sldId id="282" r:id="rId23"/>
    <p:sldId id="283" r:id="rId24"/>
    <p:sldId id="284" r:id="rId25"/>
    <p:sldId id="271" r:id="rId26"/>
    <p:sldId id="272" r:id="rId27"/>
    <p:sldId id="273" r:id="rId28"/>
    <p:sldId id="274" r:id="rId29"/>
    <p:sldId id="275"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8867108-4380-4BC7-855D-B5E26336DDD7}" type="datetimeFigureOut">
              <a:rPr lang="en-US" smtClean="0"/>
              <a:pPr/>
              <a:t>10/2/2011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5F06CD9-9A17-4790-B2E2-1F7FDF5AE2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67108-4380-4BC7-855D-B5E26336DDD7}"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67108-4380-4BC7-855D-B5E26336DDD7}"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8867108-4380-4BC7-855D-B5E26336DDD7}"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8867108-4380-4BC7-855D-B5E26336DDD7}" type="datetimeFigureOut">
              <a:rPr lang="en-US" smtClean="0"/>
              <a:pPr/>
              <a:t>10/2/2011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F06CD9-9A17-4790-B2E2-1F7FDF5AE2A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67108-4380-4BC7-855D-B5E26336DDD7}" type="datetimeFigureOut">
              <a:rPr lang="en-US" smtClean="0"/>
              <a:pPr/>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8867108-4380-4BC7-855D-B5E26336DDD7}" type="datetimeFigureOut">
              <a:rPr lang="en-US" smtClean="0"/>
              <a:pPr/>
              <a:t>10/2/2011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8867108-4380-4BC7-855D-B5E26336DDD7}" type="datetimeFigureOut">
              <a:rPr lang="en-US" smtClean="0"/>
              <a:pPr/>
              <a:t>10/2/2011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867108-4380-4BC7-855D-B5E26336DDD7}" type="datetimeFigureOut">
              <a:rPr lang="en-US" smtClean="0"/>
              <a:pPr/>
              <a:t>10/2/2011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8867108-4380-4BC7-855D-B5E26336DDD7}" type="datetimeFigureOut">
              <a:rPr lang="en-US" smtClean="0"/>
              <a:pPr/>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F06CD9-9A17-4790-B2E2-1F7FDF5AE2A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8867108-4380-4BC7-855D-B5E26336DDD7}" type="datetimeFigureOut">
              <a:rPr lang="en-US" smtClean="0"/>
              <a:pPr/>
              <a:t>10/2/2011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5F06CD9-9A17-4790-B2E2-1F7FDF5AE2A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8867108-4380-4BC7-855D-B5E26336DDD7}" type="datetimeFigureOut">
              <a:rPr lang="en-US" smtClean="0"/>
              <a:pPr/>
              <a:t>10/2/2011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5F06CD9-9A17-4790-B2E2-1F7FDF5AE2A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5.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6.gi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www.mediacollege.com/audio/microphones/how-microphones-work.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www.mediacollege.com/audio/microphones/how-microphones-work.html"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7.gif"/><Relationship Id="rId2" Type="http://schemas.openxmlformats.org/officeDocument/2006/relationships/hyperlink" Target="http://www.mediacollege.com/audio/microphones/how-microphones-work.htm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ediacollege.com/video/edi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hyperlink" Target="http://www.mediacollege.com/graphics/0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err="1" smtClean="0"/>
              <a:t>Naveed</a:t>
            </a:r>
            <a:r>
              <a:rPr lang="en-US" dirty="0" smtClean="0"/>
              <a:t> </a:t>
            </a:r>
            <a:r>
              <a:rPr lang="en-US" dirty="0" err="1" smtClean="0"/>
              <a:t>I</a:t>
            </a:r>
            <a:r>
              <a:rPr lang="en-US" dirty="0" err="1" smtClean="0"/>
              <a:t>qbal</a:t>
            </a:r>
            <a:endParaRPr lang="en-US" dirty="0"/>
          </a:p>
        </p:txBody>
      </p:sp>
      <p:sp>
        <p:nvSpPr>
          <p:cNvPr id="3" name="Subtitle 2"/>
          <p:cNvSpPr>
            <a:spLocks noGrp="1"/>
          </p:cNvSpPr>
          <p:nvPr>
            <p:ph type="subTitle" idx="1"/>
          </p:nvPr>
        </p:nvSpPr>
        <p:spPr>
          <a:xfrm>
            <a:off x="533400" y="3228536"/>
            <a:ext cx="8153400" cy="1752600"/>
          </a:xfrm>
        </p:spPr>
        <p:txBody>
          <a:bodyPr>
            <a:normAutofit fontScale="40000" lnSpcReduction="20000"/>
          </a:bodyPr>
          <a:lstStyle/>
          <a:p>
            <a:pPr algn="ctr"/>
            <a:r>
              <a:rPr lang="en-US" sz="3800" dirty="0" smtClean="0"/>
              <a:t>Tv</a:t>
            </a:r>
            <a:r>
              <a:rPr lang="en-US" sz="3800" dirty="0" smtClean="0"/>
              <a:t> instructor</a:t>
            </a:r>
          </a:p>
          <a:p>
            <a:pPr algn="ctr"/>
            <a:r>
              <a:rPr lang="en-US" sz="3800" dirty="0" smtClean="0"/>
              <a:t>Department of mass communication </a:t>
            </a:r>
          </a:p>
          <a:p>
            <a:pPr algn="ctr"/>
            <a:r>
              <a:rPr lang="en-US" sz="3800" dirty="0" smtClean="0"/>
              <a:t>Lahore college for women university </a:t>
            </a:r>
            <a:r>
              <a:rPr lang="en-US" sz="3800" dirty="0" smtClean="0"/>
              <a:t>Lahore</a:t>
            </a:r>
            <a:endParaRPr lang="en-US" sz="3800" dirty="0" smtClean="0"/>
          </a:p>
          <a:p>
            <a:pPr algn="ctr"/>
            <a:r>
              <a:rPr lang="en-US" sz="3800" dirty="0" smtClean="0"/>
              <a:t>&amp;</a:t>
            </a:r>
          </a:p>
          <a:p>
            <a:pPr algn="ctr"/>
            <a:r>
              <a:rPr lang="en-US" sz="3800" dirty="0" smtClean="0"/>
              <a:t>Director  production </a:t>
            </a:r>
            <a:r>
              <a:rPr lang="en-US" sz="3800" dirty="0" smtClean="0"/>
              <a:t>Apna TV  </a:t>
            </a:r>
            <a:r>
              <a:rPr lang="en-US" sz="3800" dirty="0" smtClean="0"/>
              <a:t>network</a:t>
            </a:r>
          </a:p>
          <a:p>
            <a:endParaRPr lang="en-US" sz="3800" dirty="0" smtClean="0"/>
          </a:p>
          <a:p>
            <a:endParaRPr lang="en-US" dirty="0" smtClean="0"/>
          </a:p>
          <a:p>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simple shots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simple shot is a shot containing usually one or more persons </a:t>
            </a:r>
          </a:p>
          <a:p>
            <a:r>
              <a:rPr lang="en-US" dirty="0" smtClean="0"/>
              <a:t>No lens ,no camera, no mount movement.</a:t>
            </a:r>
          </a:p>
          <a:p>
            <a:r>
              <a:rPr lang="en-US" dirty="0" smtClean="0"/>
              <a:t>A simple subject movement</a:t>
            </a:r>
          </a:p>
          <a:p>
            <a:r>
              <a:rPr lang="en-US" dirty="0" smtClean="0"/>
              <a:t>Extreme close up(detail of a face ,one eye ,two eyes, the mouth or perhaps an ear </a:t>
            </a:r>
          </a:p>
          <a:p>
            <a:r>
              <a:rPr lang="en-US" dirty="0" smtClean="0"/>
              <a:t>Big close up(covers the entire face ,it is usually composed to show all the features, but does not include the chin line and top of the head  </a:t>
            </a:r>
          </a:p>
          <a:p>
            <a:r>
              <a:rPr lang="en-US" dirty="0" smtClean="0"/>
              <a:t>Close up(full face shot, below the chin line and may include the shoulder line</a:t>
            </a:r>
            <a:r>
              <a:rPr lang="en-US" dirty="0" smtClean="0"/>
              <a:t>)</a:t>
            </a: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 </a:t>
            </a:r>
            <a:r>
              <a:rPr lang="en-US" dirty="0" smtClean="0"/>
              <a:t>shots (cont….)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Medium close up(jacket breast pocket, for  women above the elbow joint)</a:t>
            </a:r>
          </a:p>
          <a:p>
            <a:r>
              <a:rPr lang="en-US" dirty="0" smtClean="0"/>
              <a:t>Medium shot(it is composed from the subject`s waist point)</a:t>
            </a:r>
          </a:p>
          <a:p>
            <a:r>
              <a:rPr lang="en-US" dirty="0" smtClean="0"/>
              <a:t>Medium long shot (slightly above or below the knee, never on the knee)</a:t>
            </a:r>
          </a:p>
          <a:p>
            <a:r>
              <a:rPr lang="en-US" dirty="0" smtClean="0"/>
              <a:t>Long shot(entire body and is framed below the feet )</a:t>
            </a:r>
          </a:p>
          <a:p>
            <a:r>
              <a:rPr lang="en-US" dirty="0" smtClean="0"/>
              <a:t>Very long shot(widest shot, but single subject still recognizable)</a:t>
            </a:r>
          </a:p>
          <a:p>
            <a:r>
              <a:rPr lang="en-US" dirty="0" smtClean="0"/>
              <a:t>Extreme long shot(the wide shot ,the geography shot)</a:t>
            </a:r>
          </a:p>
          <a:p>
            <a:r>
              <a:rPr lang="en-US" dirty="0" smtClean="0"/>
              <a:t>Two shot(2s contains two people)</a:t>
            </a:r>
          </a:p>
          <a:p>
            <a:r>
              <a:rPr lang="en-US" dirty="0" smtClean="0"/>
              <a:t>Over  the shoulder shot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EWS</a:t>
            </a:r>
            <a:endParaRPr lang="en-US" dirty="0"/>
          </a:p>
        </p:txBody>
      </p:sp>
      <p:sp>
        <p:nvSpPr>
          <p:cNvPr id="4" name="Title 1"/>
          <p:cNvSpPr>
            <a:spLocks noGrp="1"/>
          </p:cNvSpPr>
          <p:nvPr>
            <p:ph type="title"/>
          </p:nvPr>
        </p:nvSpPr>
        <p:spPr/>
        <p:txBody>
          <a:bodyPr/>
          <a:lstStyle/>
          <a:p>
            <a:r>
              <a:rPr lang="en-US" dirty="0" smtClean="0"/>
              <a:t>The simple </a:t>
            </a:r>
            <a:r>
              <a:rPr lang="en-US" dirty="0" smtClean="0"/>
              <a:t>shots (cont….)</a:t>
            </a:r>
            <a:endParaRPr lang="en-US" dirty="0"/>
          </a:p>
        </p:txBody>
      </p:sp>
      <p:pic>
        <p:nvPicPr>
          <p:cNvPr id="1027" name="Picture 3" descr="C:\Users\Guest\Desktop\ews.jpg"/>
          <p:cNvPicPr>
            <a:picLocks noChangeAspect="1" noChangeArrowheads="1"/>
          </p:cNvPicPr>
          <p:nvPr/>
        </p:nvPicPr>
        <p:blipFill>
          <a:blip r:embed="rId2" cstate="print"/>
          <a:srcRect/>
          <a:stretch>
            <a:fillRect/>
          </a:stretch>
        </p:blipFill>
        <p:spPr bwMode="auto">
          <a:xfrm>
            <a:off x="685800" y="2438400"/>
            <a:ext cx="3429000" cy="1928813"/>
          </a:xfrm>
          <a:prstGeom prst="rect">
            <a:avLst/>
          </a:prstGeom>
          <a:noFill/>
        </p:spPr>
      </p:pic>
      <p:pic>
        <p:nvPicPr>
          <p:cNvPr id="1028" name="Picture 4" descr="C:\Users\Guest\Desktop\vws.jpg"/>
          <p:cNvPicPr>
            <a:picLocks noChangeAspect="1" noChangeArrowheads="1"/>
          </p:cNvPicPr>
          <p:nvPr/>
        </p:nvPicPr>
        <p:blipFill>
          <a:blip r:embed="rId3" cstate="print"/>
          <a:srcRect/>
          <a:stretch>
            <a:fillRect/>
          </a:stretch>
        </p:blipFill>
        <p:spPr bwMode="auto">
          <a:xfrm>
            <a:off x="4419600" y="4267200"/>
            <a:ext cx="3429000" cy="1928813"/>
          </a:xfrm>
          <a:prstGeom prst="rect">
            <a:avLst/>
          </a:prstGeom>
          <a:noFill/>
        </p:spPr>
      </p:pic>
      <p:sp>
        <p:nvSpPr>
          <p:cNvPr id="11" name="TextBox 10"/>
          <p:cNvSpPr txBox="1"/>
          <p:nvPr/>
        </p:nvSpPr>
        <p:spPr>
          <a:xfrm>
            <a:off x="1828800" y="5486400"/>
            <a:ext cx="689997" cy="369332"/>
          </a:xfrm>
          <a:prstGeom prst="rect">
            <a:avLst/>
          </a:prstGeom>
          <a:noFill/>
        </p:spPr>
        <p:txBody>
          <a:bodyPr wrap="none" rtlCol="0">
            <a:spAutoFit/>
          </a:bodyPr>
          <a:lstStyle/>
          <a:p>
            <a:r>
              <a:rPr lang="en-US" dirty="0" smtClean="0"/>
              <a:t>VWS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 shots (cont….)</a:t>
            </a:r>
            <a:endParaRPr lang="en-US" dirty="0"/>
          </a:p>
        </p:txBody>
      </p:sp>
      <p:pic>
        <p:nvPicPr>
          <p:cNvPr id="4" name="Picture 5" descr="C:\Users\Guest\Desktop\ws.jpg"/>
          <p:cNvPicPr>
            <a:picLocks noGrp="1" noChangeAspect="1" noChangeArrowheads="1"/>
          </p:cNvPicPr>
          <p:nvPr>
            <p:ph idx="1"/>
          </p:nvPr>
        </p:nvPicPr>
        <p:blipFill>
          <a:blip r:embed="rId2" cstate="print"/>
          <a:srcRect/>
          <a:stretch>
            <a:fillRect/>
          </a:stretch>
        </p:blipFill>
        <p:spPr bwMode="auto">
          <a:xfrm>
            <a:off x="5867400" y="4724400"/>
            <a:ext cx="3048000" cy="1714500"/>
          </a:xfrm>
          <a:prstGeom prst="rect">
            <a:avLst/>
          </a:prstGeom>
          <a:noFill/>
        </p:spPr>
      </p:pic>
      <p:pic>
        <p:nvPicPr>
          <p:cNvPr id="5" name="Picture 2" descr="C:\Users\Guest\Desktop\mcu.jpg"/>
          <p:cNvPicPr>
            <a:picLocks noChangeAspect="1" noChangeArrowheads="1"/>
          </p:cNvPicPr>
          <p:nvPr/>
        </p:nvPicPr>
        <p:blipFill>
          <a:blip r:embed="rId3" cstate="print"/>
          <a:srcRect/>
          <a:stretch>
            <a:fillRect/>
          </a:stretch>
        </p:blipFill>
        <p:spPr bwMode="auto">
          <a:xfrm>
            <a:off x="228600" y="2057400"/>
            <a:ext cx="3429000" cy="1928813"/>
          </a:xfrm>
          <a:prstGeom prst="rect">
            <a:avLst/>
          </a:prstGeom>
          <a:noFill/>
        </p:spPr>
      </p:pic>
      <p:pic>
        <p:nvPicPr>
          <p:cNvPr id="6" name="Picture 6" descr="C:\Users\Guest\Desktop\ms.jpg"/>
          <p:cNvPicPr>
            <a:picLocks noChangeAspect="1" noChangeArrowheads="1"/>
          </p:cNvPicPr>
          <p:nvPr/>
        </p:nvPicPr>
        <p:blipFill>
          <a:blip r:embed="rId4" cstate="print"/>
          <a:srcRect/>
          <a:stretch>
            <a:fillRect/>
          </a:stretch>
        </p:blipFill>
        <p:spPr bwMode="auto">
          <a:xfrm>
            <a:off x="2819400" y="3733800"/>
            <a:ext cx="3429000" cy="1928813"/>
          </a:xfrm>
          <a:prstGeom prst="rect">
            <a:avLst/>
          </a:prstGeom>
          <a:noFill/>
        </p:spPr>
      </p:pic>
      <p:sp>
        <p:nvSpPr>
          <p:cNvPr id="7" name="TextBox 6"/>
          <p:cNvSpPr txBox="1"/>
          <p:nvPr/>
        </p:nvSpPr>
        <p:spPr>
          <a:xfrm>
            <a:off x="5715000" y="3352800"/>
            <a:ext cx="510076" cy="369332"/>
          </a:xfrm>
          <a:prstGeom prst="rect">
            <a:avLst/>
          </a:prstGeom>
          <a:noFill/>
        </p:spPr>
        <p:txBody>
          <a:bodyPr wrap="none" rtlCol="0">
            <a:spAutoFit/>
          </a:bodyPr>
          <a:lstStyle/>
          <a:p>
            <a:r>
              <a:rPr lang="en-US" dirty="0" smtClean="0"/>
              <a:t>MS</a:t>
            </a:r>
            <a:endParaRPr lang="en-US" dirty="0"/>
          </a:p>
        </p:txBody>
      </p:sp>
      <p:sp>
        <p:nvSpPr>
          <p:cNvPr id="8" name="TextBox 7"/>
          <p:cNvSpPr txBox="1"/>
          <p:nvPr/>
        </p:nvSpPr>
        <p:spPr>
          <a:xfrm>
            <a:off x="3733800" y="2286000"/>
            <a:ext cx="715260" cy="369332"/>
          </a:xfrm>
          <a:prstGeom prst="rect">
            <a:avLst/>
          </a:prstGeom>
          <a:noFill/>
        </p:spPr>
        <p:txBody>
          <a:bodyPr wrap="none" rtlCol="0">
            <a:spAutoFit/>
          </a:bodyPr>
          <a:lstStyle/>
          <a:p>
            <a:r>
              <a:rPr lang="en-US" dirty="0" smtClean="0"/>
              <a:t>MCU</a:t>
            </a:r>
            <a:endParaRPr lang="en-US" dirty="0"/>
          </a:p>
        </p:txBody>
      </p:sp>
      <p:sp>
        <p:nvSpPr>
          <p:cNvPr id="11" name="TextBox 10"/>
          <p:cNvSpPr txBox="1"/>
          <p:nvPr/>
        </p:nvSpPr>
        <p:spPr>
          <a:xfrm>
            <a:off x="8077200" y="4267200"/>
            <a:ext cx="534505" cy="369332"/>
          </a:xfrm>
          <a:prstGeom prst="rect">
            <a:avLst/>
          </a:prstGeom>
          <a:noFill/>
        </p:spPr>
        <p:txBody>
          <a:bodyPr wrap="none" rtlCol="0">
            <a:spAutoFit/>
          </a:bodyPr>
          <a:lstStyle/>
          <a:p>
            <a:r>
              <a:rPr lang="en-US" dirty="0" smtClean="0"/>
              <a:t>WS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 shots (cont….)</a:t>
            </a:r>
            <a:endParaRPr lang="en-US" dirty="0"/>
          </a:p>
        </p:txBody>
      </p:sp>
      <p:sp>
        <p:nvSpPr>
          <p:cNvPr id="3" name="Content Placeholder 2"/>
          <p:cNvSpPr>
            <a:spLocks noGrp="1"/>
          </p:cNvSpPr>
          <p:nvPr>
            <p:ph idx="1"/>
          </p:nvPr>
        </p:nvSpPr>
        <p:spPr/>
        <p:txBody>
          <a:bodyPr/>
          <a:lstStyle/>
          <a:p>
            <a:pPr>
              <a:buNone/>
            </a:pPr>
            <a:endParaRPr lang="en-US" dirty="0"/>
          </a:p>
        </p:txBody>
      </p:sp>
      <p:pic>
        <p:nvPicPr>
          <p:cNvPr id="2051" name="Picture 3" descr="C:\Users\Guest\Desktop\cu.jpg"/>
          <p:cNvPicPr>
            <a:picLocks noChangeAspect="1" noChangeArrowheads="1"/>
          </p:cNvPicPr>
          <p:nvPr/>
        </p:nvPicPr>
        <p:blipFill>
          <a:blip r:embed="rId2" cstate="print"/>
          <a:srcRect/>
          <a:stretch>
            <a:fillRect/>
          </a:stretch>
        </p:blipFill>
        <p:spPr bwMode="auto">
          <a:xfrm>
            <a:off x="685800" y="2362200"/>
            <a:ext cx="3048000" cy="2171700"/>
          </a:xfrm>
          <a:prstGeom prst="rect">
            <a:avLst/>
          </a:prstGeom>
          <a:noFill/>
        </p:spPr>
      </p:pic>
      <p:pic>
        <p:nvPicPr>
          <p:cNvPr id="2052" name="Picture 4" descr="C:\Users\Guest\Desktop\ecu.jpg"/>
          <p:cNvPicPr>
            <a:picLocks noChangeAspect="1" noChangeArrowheads="1"/>
          </p:cNvPicPr>
          <p:nvPr/>
        </p:nvPicPr>
        <p:blipFill>
          <a:blip r:embed="rId3" cstate="print"/>
          <a:srcRect/>
          <a:stretch>
            <a:fillRect/>
          </a:stretch>
        </p:blipFill>
        <p:spPr bwMode="auto">
          <a:xfrm>
            <a:off x="3962400" y="4038600"/>
            <a:ext cx="3048000" cy="2171700"/>
          </a:xfrm>
          <a:prstGeom prst="rect">
            <a:avLst/>
          </a:prstGeom>
          <a:noFill/>
        </p:spPr>
      </p:pic>
      <p:sp>
        <p:nvSpPr>
          <p:cNvPr id="7" name="TextBox 6"/>
          <p:cNvSpPr txBox="1"/>
          <p:nvPr/>
        </p:nvSpPr>
        <p:spPr>
          <a:xfrm>
            <a:off x="990600" y="4648200"/>
            <a:ext cx="506870" cy="369332"/>
          </a:xfrm>
          <a:prstGeom prst="rect">
            <a:avLst/>
          </a:prstGeom>
          <a:noFill/>
        </p:spPr>
        <p:txBody>
          <a:bodyPr wrap="none" rtlCol="0">
            <a:spAutoFit/>
          </a:bodyPr>
          <a:lstStyle/>
          <a:p>
            <a:r>
              <a:rPr lang="en-US" dirty="0" smtClean="0"/>
              <a:t>CU</a:t>
            </a:r>
            <a:endParaRPr lang="en-US" dirty="0"/>
          </a:p>
        </p:txBody>
      </p:sp>
      <p:sp>
        <p:nvSpPr>
          <p:cNvPr id="8" name="TextBox 7"/>
          <p:cNvSpPr txBox="1"/>
          <p:nvPr/>
        </p:nvSpPr>
        <p:spPr>
          <a:xfrm>
            <a:off x="7010400" y="4724400"/>
            <a:ext cx="637034" cy="369332"/>
          </a:xfrm>
          <a:prstGeom prst="rect">
            <a:avLst/>
          </a:prstGeom>
          <a:noFill/>
        </p:spPr>
        <p:txBody>
          <a:bodyPr wrap="none" rtlCol="0">
            <a:spAutoFit/>
          </a:bodyPr>
          <a:lstStyle/>
          <a:p>
            <a:r>
              <a:rPr lang="en-US" dirty="0" smtClean="0"/>
              <a:t>ECU</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simple shots (cont….)</a:t>
            </a:r>
            <a:endParaRPr lang="en-US" dirty="0"/>
          </a:p>
        </p:txBody>
      </p:sp>
      <p:sp>
        <p:nvSpPr>
          <p:cNvPr id="3" name="Content Placeholder 2"/>
          <p:cNvSpPr>
            <a:spLocks noGrp="1"/>
          </p:cNvSpPr>
          <p:nvPr>
            <p:ph idx="1"/>
          </p:nvPr>
        </p:nvSpPr>
        <p:spPr/>
        <p:txBody>
          <a:bodyPr/>
          <a:lstStyle/>
          <a:p>
            <a:endParaRPr lang="en-US" dirty="0"/>
          </a:p>
        </p:txBody>
      </p:sp>
      <p:pic>
        <p:nvPicPr>
          <p:cNvPr id="3074" name="Picture 2" descr="C:\Users\Guest\Desktop\2-shot.jpg"/>
          <p:cNvPicPr>
            <a:picLocks noChangeAspect="1" noChangeArrowheads="1"/>
          </p:cNvPicPr>
          <p:nvPr/>
        </p:nvPicPr>
        <p:blipFill>
          <a:blip r:embed="rId2" cstate="print"/>
          <a:srcRect/>
          <a:stretch>
            <a:fillRect/>
          </a:stretch>
        </p:blipFill>
        <p:spPr bwMode="auto">
          <a:xfrm rot="1447430">
            <a:off x="1374981" y="4079182"/>
            <a:ext cx="3197319" cy="1818416"/>
          </a:xfrm>
          <a:prstGeom prst="rect">
            <a:avLst/>
          </a:prstGeom>
          <a:noFill/>
        </p:spPr>
      </p:pic>
      <p:pic>
        <p:nvPicPr>
          <p:cNvPr id="3075" name="Picture 3" descr="C:\Users\Guest\Desktop\oss.jpg"/>
          <p:cNvPicPr>
            <a:picLocks noChangeAspect="1" noChangeArrowheads="1"/>
          </p:cNvPicPr>
          <p:nvPr/>
        </p:nvPicPr>
        <p:blipFill>
          <a:blip r:embed="rId3" cstate="print"/>
          <a:srcRect/>
          <a:stretch>
            <a:fillRect/>
          </a:stretch>
        </p:blipFill>
        <p:spPr bwMode="auto">
          <a:xfrm rot="1447430">
            <a:off x="4499181" y="2555182"/>
            <a:ext cx="3197319" cy="1818416"/>
          </a:xfrm>
          <a:prstGeom prst="rect">
            <a:avLst/>
          </a:prstGeom>
          <a:noFill/>
        </p:spPr>
      </p:pic>
      <p:sp>
        <p:nvSpPr>
          <p:cNvPr id="7" name="TextBox 6"/>
          <p:cNvSpPr txBox="1"/>
          <p:nvPr/>
        </p:nvSpPr>
        <p:spPr>
          <a:xfrm>
            <a:off x="3810000" y="2590800"/>
            <a:ext cx="604653" cy="369332"/>
          </a:xfrm>
          <a:prstGeom prst="rect">
            <a:avLst/>
          </a:prstGeom>
          <a:noFill/>
        </p:spPr>
        <p:txBody>
          <a:bodyPr wrap="none" rtlCol="0">
            <a:spAutoFit/>
          </a:bodyPr>
          <a:lstStyle/>
          <a:p>
            <a:r>
              <a:rPr lang="en-US" dirty="0" smtClean="0"/>
              <a:t>OSS</a:t>
            </a:r>
            <a:endParaRPr lang="en-US" dirty="0"/>
          </a:p>
        </p:txBody>
      </p:sp>
      <p:sp>
        <p:nvSpPr>
          <p:cNvPr id="8" name="TextBox 7"/>
          <p:cNvSpPr txBox="1"/>
          <p:nvPr/>
        </p:nvSpPr>
        <p:spPr>
          <a:xfrm>
            <a:off x="4953000" y="5562600"/>
            <a:ext cx="838200" cy="381000"/>
          </a:xfrm>
          <a:prstGeom prst="rect">
            <a:avLst/>
          </a:prstGeom>
          <a:noFill/>
        </p:spPr>
        <p:txBody>
          <a:bodyPr wrap="square" rtlCol="0">
            <a:spAutoFit/>
          </a:bodyPr>
          <a:lstStyle/>
          <a:p>
            <a:r>
              <a:rPr lang="en-US" dirty="0" smtClean="0"/>
              <a:t>2 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complex </a:t>
            </a:r>
            <a:r>
              <a:rPr lang="en-US" dirty="0" smtClean="0"/>
              <a:t>shots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 complex shot may contain one or more people or things</a:t>
            </a:r>
          </a:p>
          <a:p>
            <a:r>
              <a:rPr lang="en-US" dirty="0" smtClean="0"/>
              <a:t>Lens ,camera and subject movement</a:t>
            </a:r>
            <a:r>
              <a:rPr lang="en-US" dirty="0" smtClean="0"/>
              <a:t>. no </a:t>
            </a:r>
            <a:r>
              <a:rPr lang="en-US" dirty="0" smtClean="0"/>
              <a:t>mount movement</a:t>
            </a:r>
          </a:p>
          <a:p>
            <a:r>
              <a:rPr lang="en-US" dirty="0" smtClean="0"/>
              <a:t>A pan </a:t>
            </a:r>
          </a:p>
          <a:p>
            <a:r>
              <a:rPr lang="en-US" dirty="0" smtClean="0"/>
              <a:t>A tilt</a:t>
            </a:r>
          </a:p>
          <a:p>
            <a:r>
              <a:rPr lang="en-US" dirty="0" smtClean="0"/>
              <a:t>A pan and tilt</a:t>
            </a:r>
          </a:p>
          <a:p>
            <a:r>
              <a:rPr lang="en-US" dirty="0" smtClean="0"/>
              <a:t>A lens movement(a focus pull or a zoom)</a:t>
            </a:r>
          </a:p>
          <a:p>
            <a:r>
              <a:rPr lang="en-US" dirty="0" smtClean="0"/>
              <a:t>A lens movement and a pan</a:t>
            </a:r>
          </a:p>
          <a:p>
            <a:r>
              <a:rPr lang="en-US" dirty="0" smtClean="0"/>
              <a:t>A lens movement and a tilt</a:t>
            </a:r>
          </a:p>
          <a:p>
            <a:r>
              <a:rPr lang="en-US" dirty="0" smtClean="0"/>
              <a:t>A subject movement and a pan </a:t>
            </a:r>
          </a:p>
          <a:p>
            <a:r>
              <a:rPr lang="en-US" dirty="0" smtClean="0"/>
              <a:t>A subject movement and a tilt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developing shots</a:t>
            </a:r>
            <a:endParaRPr lang="en-US" dirty="0"/>
          </a:p>
        </p:txBody>
      </p:sp>
      <p:sp>
        <p:nvSpPr>
          <p:cNvPr id="3" name="Content Placeholder 2"/>
          <p:cNvSpPr>
            <a:spLocks noGrp="1"/>
          </p:cNvSpPr>
          <p:nvPr>
            <p:ph idx="1"/>
          </p:nvPr>
        </p:nvSpPr>
        <p:spPr/>
        <p:txBody>
          <a:bodyPr/>
          <a:lstStyle/>
          <a:p>
            <a:r>
              <a:rPr lang="en-US" dirty="0" smtClean="0"/>
              <a:t>A lens ,camera ,camera mount and a complicated subject movement</a:t>
            </a:r>
          </a:p>
          <a:p>
            <a:r>
              <a:rPr lang="en-US" smtClean="0"/>
              <a:t>Static beginning </a:t>
            </a:r>
            <a:r>
              <a:rPr lang="en-US" dirty="0" smtClean="0"/>
              <a:t>and static ending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a:t>
            </a:r>
            <a:endParaRPr lang="en-US" dirty="0"/>
          </a:p>
        </p:txBody>
      </p:sp>
      <p:sp>
        <p:nvSpPr>
          <p:cNvPr id="3" name="Content Placeholder 2"/>
          <p:cNvSpPr>
            <a:spLocks noGrp="1"/>
          </p:cNvSpPr>
          <p:nvPr>
            <p:ph idx="1"/>
          </p:nvPr>
        </p:nvSpPr>
        <p:spPr/>
        <p:txBody>
          <a:bodyPr/>
          <a:lstStyle/>
          <a:p>
            <a:r>
              <a:rPr lang="en-US" dirty="0" smtClean="0"/>
              <a:t>Lighting means control of light and shadow. Both are necessary to show the shape and texture of a face or object.</a:t>
            </a:r>
          </a:p>
          <a:p>
            <a:r>
              <a:rPr lang="en-US" dirty="0" smtClean="0"/>
              <a:t>Quality of light</a:t>
            </a:r>
          </a:p>
          <a:p>
            <a:r>
              <a:rPr lang="en-US" dirty="0" smtClean="0"/>
              <a:t>Directional and diffused </a:t>
            </a:r>
          </a:p>
          <a:p>
            <a:endParaRPr lang="en-US" dirty="0"/>
          </a:p>
        </p:txBody>
      </p:sp>
      <p:pic>
        <p:nvPicPr>
          <p:cNvPr id="16386" name="Picture 2" descr="C:\Users\Guest\Desktop\par56-160.gif"/>
          <p:cNvPicPr>
            <a:picLocks noChangeAspect="1" noChangeArrowheads="1"/>
          </p:cNvPicPr>
          <p:nvPr/>
        </p:nvPicPr>
        <p:blipFill>
          <a:blip r:embed="rId2" cstate="print"/>
          <a:srcRect/>
          <a:stretch>
            <a:fillRect/>
          </a:stretch>
        </p:blipFill>
        <p:spPr bwMode="auto">
          <a:xfrm>
            <a:off x="6629400" y="457200"/>
            <a:ext cx="1524000" cy="1495425"/>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Quality of light </a:t>
            </a:r>
            <a:endParaRPr lang="en-US" dirty="0"/>
          </a:p>
        </p:txBody>
      </p:sp>
      <p:sp>
        <p:nvSpPr>
          <p:cNvPr id="3" name="Content Placeholder 2"/>
          <p:cNvSpPr>
            <a:spLocks noGrp="1"/>
          </p:cNvSpPr>
          <p:nvPr>
            <p:ph idx="1"/>
          </p:nvPr>
        </p:nvSpPr>
        <p:spPr/>
        <p:txBody>
          <a:bodyPr/>
          <a:lstStyle/>
          <a:p>
            <a:r>
              <a:rPr lang="en-US" dirty="0" smtClean="0"/>
              <a:t>Directional light</a:t>
            </a:r>
          </a:p>
          <a:p>
            <a:r>
              <a:rPr lang="en-US" dirty="0" smtClean="0"/>
              <a:t>Produced by spotlights ,illuminates a relatively small area with a distinct light beam produces dense, well-defined shadows. </a:t>
            </a:r>
          </a:p>
          <a:p>
            <a:r>
              <a:rPr lang="en-US" dirty="0" smtClean="0"/>
              <a:t>The sun on a cloudless day acts like a giant spot light, producing dense and distinct shadows.</a:t>
            </a:r>
            <a:endParaRPr lang="en-US" dirty="0"/>
          </a:p>
        </p:txBody>
      </p:sp>
      <p:pic>
        <p:nvPicPr>
          <p:cNvPr id="15361" name="Picture 1" descr="C:\Users\Guest\Desktop\par56-160.gif"/>
          <p:cNvPicPr>
            <a:picLocks noChangeAspect="1" noChangeArrowheads="1"/>
          </p:cNvPicPr>
          <p:nvPr/>
        </p:nvPicPr>
        <p:blipFill>
          <a:blip r:embed="rId2" cstate="print"/>
          <a:srcRect/>
          <a:stretch>
            <a:fillRect/>
          </a:stretch>
        </p:blipFill>
        <p:spPr bwMode="auto">
          <a:xfrm>
            <a:off x="6248400" y="762000"/>
            <a:ext cx="1524000" cy="1495425"/>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0"/>
            <a:ext cx="8229600" cy="1143000"/>
          </a:xfrm>
        </p:spPr>
        <p:txBody>
          <a:bodyPr>
            <a:normAutofit fontScale="90000"/>
          </a:bodyPr>
          <a:lstStyle/>
          <a:p>
            <a:r>
              <a:rPr lang="en-US" dirty="0" smtClean="0"/>
              <a:t>What producing is all about</a:t>
            </a:r>
            <a:br>
              <a:rPr lang="en-US" dirty="0" smtClean="0"/>
            </a:br>
            <a:endParaRPr lang="en-US" dirty="0"/>
          </a:p>
        </p:txBody>
      </p:sp>
      <p:sp>
        <p:nvSpPr>
          <p:cNvPr id="3" name="Content Placeholder 2"/>
          <p:cNvSpPr>
            <a:spLocks noGrp="1"/>
          </p:cNvSpPr>
          <p:nvPr>
            <p:ph idx="1"/>
          </p:nvPr>
        </p:nvSpPr>
        <p:spPr>
          <a:xfrm>
            <a:off x="457200" y="2590800"/>
            <a:ext cx="8229600" cy="3733800"/>
          </a:xfrm>
        </p:spPr>
        <p:txBody>
          <a:bodyPr/>
          <a:lstStyle/>
          <a:p>
            <a:r>
              <a:rPr lang="en-US" dirty="0" smtClean="0"/>
              <a:t>Idea to presentation </a:t>
            </a:r>
            <a:r>
              <a:rPr lang="en-US" dirty="0" smtClean="0"/>
              <a:t>process</a:t>
            </a:r>
          </a:p>
          <a:p>
            <a:pPr>
              <a:buNone/>
            </a:pPr>
            <a:endParaRPr lang="en-US" dirty="0" smtClean="0"/>
          </a:p>
          <a:p>
            <a:r>
              <a:rPr lang="en-US" dirty="0" smtClean="0"/>
              <a:t>Task on time and within  budget</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Diffused light </a:t>
            </a:r>
            <a:endParaRPr lang="en-US" dirty="0"/>
          </a:p>
        </p:txBody>
      </p:sp>
      <p:sp>
        <p:nvSpPr>
          <p:cNvPr id="3" name="Content Placeholder 2"/>
          <p:cNvSpPr>
            <a:spLocks noGrp="1"/>
          </p:cNvSpPr>
          <p:nvPr>
            <p:ph idx="1"/>
          </p:nvPr>
        </p:nvSpPr>
        <p:spPr/>
        <p:txBody>
          <a:bodyPr/>
          <a:lstStyle/>
          <a:p>
            <a:r>
              <a:rPr lang="en-US" dirty="0" smtClean="0"/>
              <a:t>Illuminates a relatively large area with a wide, indistinct beam. It is produced by flood lights and creates soft ,transparent shadows.</a:t>
            </a:r>
          </a:p>
          <a:p>
            <a:r>
              <a:rPr lang="en-US" dirty="0" smtClean="0"/>
              <a:t>The sun on a cloudy or foggy day acts like an ideal floodlight, because the overcast transform s the harsh light beams of the sun into highly diffused light.</a:t>
            </a:r>
            <a:endParaRPr lang="en-US" dirty="0"/>
          </a:p>
        </p:txBody>
      </p:sp>
      <p:pic>
        <p:nvPicPr>
          <p:cNvPr id="14338" name="Picture 2" descr="C:\Users\Guest\Desktop\par56-160.gif"/>
          <p:cNvPicPr>
            <a:picLocks noChangeAspect="1" noChangeArrowheads="1"/>
          </p:cNvPicPr>
          <p:nvPr/>
        </p:nvPicPr>
        <p:blipFill>
          <a:blip r:embed="rId2" cstate="print"/>
          <a:srcRect/>
          <a:stretch>
            <a:fillRect/>
          </a:stretch>
        </p:blipFill>
        <p:spPr bwMode="auto">
          <a:xfrm>
            <a:off x="6705600" y="533400"/>
            <a:ext cx="1524000" cy="149542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 functions</a:t>
            </a:r>
            <a:endParaRPr lang="en-US" dirty="0"/>
          </a:p>
        </p:txBody>
      </p:sp>
      <p:sp>
        <p:nvSpPr>
          <p:cNvPr id="3" name="Content Placeholder 2"/>
          <p:cNvSpPr>
            <a:spLocks noGrp="1"/>
          </p:cNvSpPr>
          <p:nvPr>
            <p:ph idx="1"/>
          </p:nvPr>
        </p:nvSpPr>
        <p:spPr/>
        <p:txBody>
          <a:bodyPr>
            <a:normAutofit/>
          </a:bodyPr>
          <a:lstStyle/>
          <a:p>
            <a:r>
              <a:rPr lang="en-US" dirty="0" smtClean="0"/>
              <a:t>Key light </a:t>
            </a:r>
          </a:p>
          <a:p>
            <a:r>
              <a:rPr lang="en-US" dirty="0" smtClean="0"/>
              <a:t>Apparent principal source of directional illumination falling upon a subject or an area. It reveals the basic shape of the subject</a:t>
            </a:r>
            <a:r>
              <a:rPr lang="en-US" dirty="0" smtClean="0"/>
              <a:t>.</a:t>
            </a:r>
            <a:endParaRPr lang="en-US" dirty="0" smtClean="0"/>
          </a:p>
        </p:txBody>
      </p:sp>
      <p:pic>
        <p:nvPicPr>
          <p:cNvPr id="13314" name="Picture 2" descr="Key Light"/>
          <p:cNvPicPr>
            <a:picLocks noChangeAspect="1" noChangeArrowheads="1"/>
          </p:cNvPicPr>
          <p:nvPr/>
        </p:nvPicPr>
        <p:blipFill>
          <a:blip r:embed="rId2" cstate="print"/>
          <a:srcRect/>
          <a:stretch>
            <a:fillRect/>
          </a:stretch>
        </p:blipFill>
        <p:spPr bwMode="auto">
          <a:xfrm>
            <a:off x="3657600" y="3733800"/>
            <a:ext cx="2895600" cy="2562606"/>
          </a:xfrm>
          <a:prstGeom prst="rect">
            <a:avLst/>
          </a:prstGeom>
          <a:noFill/>
        </p:spPr>
      </p:pic>
      <p:pic>
        <p:nvPicPr>
          <p:cNvPr id="13315" name="Picture 3" descr="C:\Users\Guest\Desktop\par56-160.gif"/>
          <p:cNvPicPr>
            <a:picLocks noChangeAspect="1" noChangeArrowheads="1"/>
          </p:cNvPicPr>
          <p:nvPr/>
        </p:nvPicPr>
        <p:blipFill>
          <a:blip r:embed="rId3" cstate="print"/>
          <a:srcRect/>
          <a:stretch>
            <a:fillRect/>
          </a:stretch>
        </p:blipFill>
        <p:spPr bwMode="auto">
          <a:xfrm>
            <a:off x="6705600" y="457200"/>
            <a:ext cx="1524000" cy="1495425"/>
          </a:xfrm>
          <a:prstGeom prst="rect">
            <a:avLst/>
          </a:prstGeom>
          <a:noFill/>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Lighting </a:t>
            </a:r>
            <a:r>
              <a:rPr lang="en-US" dirty="0" smtClean="0"/>
              <a:t>functions (cont…..)</a:t>
            </a:r>
            <a:endParaRPr lang="en-US" dirty="0"/>
          </a:p>
        </p:txBody>
      </p:sp>
      <p:sp>
        <p:nvSpPr>
          <p:cNvPr id="3" name="Content Placeholder 2"/>
          <p:cNvSpPr>
            <a:spLocks noGrp="1"/>
          </p:cNvSpPr>
          <p:nvPr>
            <p:ph idx="1"/>
          </p:nvPr>
        </p:nvSpPr>
        <p:spPr/>
        <p:txBody>
          <a:bodyPr>
            <a:normAutofit/>
          </a:bodyPr>
          <a:lstStyle/>
          <a:p>
            <a:r>
              <a:rPr lang="en-US" dirty="0" smtClean="0"/>
              <a:t>Back light </a:t>
            </a:r>
          </a:p>
          <a:p>
            <a:r>
              <a:rPr lang="en-US" dirty="0" smtClean="0"/>
              <a:t>Produces illumination from behind the subject and opposite the camera. It distinguishes the shadow of the object from the background and emphasizes the object out line.</a:t>
            </a:r>
          </a:p>
          <a:p>
            <a:endParaRPr lang="en-US" dirty="0"/>
          </a:p>
        </p:txBody>
      </p:sp>
      <p:pic>
        <p:nvPicPr>
          <p:cNvPr id="4098" name="Picture 2" descr="Key, Fill and Back"/>
          <p:cNvPicPr>
            <a:picLocks noChangeAspect="1" noChangeArrowheads="1"/>
          </p:cNvPicPr>
          <p:nvPr/>
        </p:nvPicPr>
        <p:blipFill>
          <a:blip r:embed="rId2" cstate="print"/>
          <a:srcRect/>
          <a:stretch>
            <a:fillRect/>
          </a:stretch>
        </p:blipFill>
        <p:spPr bwMode="auto">
          <a:xfrm>
            <a:off x="3332998" y="3962400"/>
            <a:ext cx="2852118" cy="2524126"/>
          </a:xfrm>
          <a:prstGeom prst="rect">
            <a:avLst/>
          </a:prstGeom>
          <a:noFill/>
        </p:spPr>
      </p:pic>
      <p:pic>
        <p:nvPicPr>
          <p:cNvPr id="4099" name="Picture 3" descr="C:\Users\Guest\Desktop\par56-160.gif"/>
          <p:cNvPicPr>
            <a:picLocks noChangeAspect="1" noChangeArrowheads="1"/>
          </p:cNvPicPr>
          <p:nvPr/>
        </p:nvPicPr>
        <p:blipFill>
          <a:blip r:embed="rId3" cstate="print"/>
          <a:srcRect/>
          <a:stretch>
            <a:fillRect/>
          </a:stretch>
        </p:blipFill>
        <p:spPr bwMode="auto">
          <a:xfrm>
            <a:off x="7239000" y="457200"/>
            <a:ext cx="1524000" cy="1495425"/>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 functions (cont…..)</a:t>
            </a:r>
            <a:endParaRPr lang="en-US" dirty="0"/>
          </a:p>
        </p:txBody>
      </p:sp>
      <p:sp>
        <p:nvSpPr>
          <p:cNvPr id="3" name="Content Placeholder 2"/>
          <p:cNvSpPr>
            <a:spLocks noGrp="1"/>
          </p:cNvSpPr>
          <p:nvPr>
            <p:ph idx="1"/>
          </p:nvPr>
        </p:nvSpPr>
        <p:spPr/>
        <p:txBody>
          <a:bodyPr>
            <a:normAutofit/>
          </a:bodyPr>
          <a:lstStyle/>
          <a:p>
            <a:r>
              <a:rPr lang="en-US" dirty="0" smtClean="0"/>
              <a:t>Fill light </a:t>
            </a:r>
          </a:p>
          <a:p>
            <a:r>
              <a:rPr lang="en-US" dirty="0" smtClean="0"/>
              <a:t>Provides generally diffused illumination to reduce shadow </a:t>
            </a:r>
            <a:endParaRPr lang="en-US" dirty="0" smtClean="0"/>
          </a:p>
          <a:p>
            <a:endParaRPr lang="en-US" dirty="0" smtClean="0"/>
          </a:p>
          <a:p>
            <a:endParaRPr lang="en-US" dirty="0"/>
          </a:p>
        </p:txBody>
      </p:sp>
      <p:pic>
        <p:nvPicPr>
          <p:cNvPr id="40962" name="Picture 2" descr="Key and Fill"/>
          <p:cNvPicPr>
            <a:picLocks noChangeAspect="1" noChangeArrowheads="1"/>
          </p:cNvPicPr>
          <p:nvPr/>
        </p:nvPicPr>
        <p:blipFill>
          <a:blip r:embed="rId2" cstate="print"/>
          <a:srcRect/>
          <a:stretch>
            <a:fillRect/>
          </a:stretch>
        </p:blipFill>
        <p:spPr bwMode="auto">
          <a:xfrm>
            <a:off x="3352800" y="3429000"/>
            <a:ext cx="3124200" cy="2764919"/>
          </a:xfrm>
          <a:prstGeom prst="rect">
            <a:avLst/>
          </a:prstGeom>
          <a:noFill/>
        </p:spPr>
      </p:pic>
      <p:pic>
        <p:nvPicPr>
          <p:cNvPr id="40963" name="Picture 3" descr="C:\Users\Guest\Desktop\par56-160.gif"/>
          <p:cNvPicPr>
            <a:picLocks noChangeAspect="1" noChangeArrowheads="1"/>
          </p:cNvPicPr>
          <p:nvPr/>
        </p:nvPicPr>
        <p:blipFill>
          <a:blip r:embed="rId3" cstate="print"/>
          <a:srcRect/>
          <a:stretch>
            <a:fillRect/>
          </a:stretch>
        </p:blipFill>
        <p:spPr bwMode="auto">
          <a:xfrm>
            <a:off x="7315200" y="457200"/>
            <a:ext cx="1524000" cy="1495425"/>
          </a:xfrm>
          <a:prstGeom prst="rect">
            <a:avLst/>
          </a:prstGeom>
          <a:noFill/>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Lighting functions (cont…..)</a:t>
            </a:r>
            <a:endParaRPr lang="en-US" dirty="0"/>
          </a:p>
        </p:txBody>
      </p:sp>
      <p:sp>
        <p:nvSpPr>
          <p:cNvPr id="3" name="Content Placeholder 2"/>
          <p:cNvSpPr>
            <a:spLocks noGrp="1"/>
          </p:cNvSpPr>
          <p:nvPr>
            <p:ph idx="1"/>
          </p:nvPr>
        </p:nvSpPr>
        <p:spPr/>
        <p:txBody>
          <a:bodyPr/>
          <a:lstStyle/>
          <a:p>
            <a:r>
              <a:rPr lang="en-US" dirty="0" smtClean="0"/>
              <a:t>Background light / set light </a:t>
            </a:r>
          </a:p>
          <a:p>
            <a:r>
              <a:rPr lang="en-US" dirty="0" smtClean="0"/>
              <a:t>Illuminates the background or the set </a:t>
            </a:r>
          </a:p>
          <a:p>
            <a:r>
              <a:rPr lang="en-US" dirty="0" smtClean="0"/>
              <a:t>Side light </a:t>
            </a:r>
          </a:p>
          <a:p>
            <a:r>
              <a:rPr lang="en-US" dirty="0" smtClean="0"/>
              <a:t>Is placed to the side of the subject </a:t>
            </a:r>
          </a:p>
          <a:p>
            <a:r>
              <a:rPr lang="en-US" dirty="0" smtClean="0"/>
              <a:t>Kicker light </a:t>
            </a:r>
          </a:p>
          <a:p>
            <a:r>
              <a:rPr lang="en-US" dirty="0" smtClean="0"/>
              <a:t>Directional light from the back ,usually from a low angle </a:t>
            </a:r>
          </a:p>
          <a:p>
            <a:endParaRPr lang="en-US" dirty="0"/>
          </a:p>
        </p:txBody>
      </p:sp>
      <p:pic>
        <p:nvPicPr>
          <p:cNvPr id="41985" name="Picture 1" descr="C:\Users\Guest\Desktop\par56-160.gif"/>
          <p:cNvPicPr>
            <a:picLocks noChangeAspect="1" noChangeArrowheads="1"/>
          </p:cNvPicPr>
          <p:nvPr/>
        </p:nvPicPr>
        <p:blipFill>
          <a:blip r:embed="rId2" cstate="print"/>
          <a:srcRect/>
          <a:stretch>
            <a:fillRect/>
          </a:stretch>
        </p:blipFill>
        <p:spPr bwMode="auto">
          <a:xfrm>
            <a:off x="7315200" y="609600"/>
            <a:ext cx="1524000" cy="1495425"/>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Audio.</a:t>
            </a:r>
            <a:r>
              <a:rPr lang="en-US" dirty="0" err="1" smtClean="0"/>
              <a:t>‘</a:t>
            </a:r>
            <a:r>
              <a:rPr lang="en-US" dirty="0" err="1" smtClean="0"/>
              <a:t>sound</a:t>
            </a:r>
            <a:r>
              <a:rPr lang="en-US" dirty="0" smtClean="0"/>
              <a:t> </a:t>
            </a:r>
            <a:r>
              <a:rPr lang="en-US" dirty="0" smtClean="0"/>
              <a:t>pick up</a:t>
            </a:r>
            <a:endParaRPr lang="en-US" dirty="0"/>
          </a:p>
        </p:txBody>
      </p:sp>
      <p:sp>
        <p:nvSpPr>
          <p:cNvPr id="3" name="Content Placeholder 2"/>
          <p:cNvSpPr>
            <a:spLocks noGrp="1"/>
          </p:cNvSpPr>
          <p:nvPr>
            <p:ph idx="1"/>
          </p:nvPr>
        </p:nvSpPr>
        <p:spPr/>
        <p:txBody>
          <a:bodyPr/>
          <a:lstStyle/>
          <a:p>
            <a:r>
              <a:rPr lang="en-US" dirty="0" smtClean="0"/>
              <a:t>The sound portion of television and its production. technically ,the electronic reproduction of audible sound. it transmits information (such as news story),helps establish the specific time and locale of the action ,contributes to the mood ,and provides continuity for the various picture portions.   </a:t>
            </a:r>
            <a:endParaRPr lang="en-US" dirty="0"/>
          </a:p>
        </p:txBody>
      </p:sp>
      <p:pic>
        <p:nvPicPr>
          <p:cNvPr id="12290" name="Picture 2" descr="Microphones">
            <a:hlinkClick r:id="rId2"/>
          </p:cNvPr>
          <p:cNvPicPr>
            <a:picLocks noChangeAspect="1" noChangeArrowheads="1"/>
          </p:cNvPicPr>
          <p:nvPr/>
        </p:nvPicPr>
        <p:blipFill>
          <a:blip r:embed="rId3" cstate="print"/>
          <a:srcRect/>
          <a:stretch>
            <a:fillRect/>
          </a:stretch>
        </p:blipFill>
        <p:spPr bwMode="auto">
          <a:xfrm rot="2554602">
            <a:off x="6934200" y="1143000"/>
            <a:ext cx="1295400" cy="971552"/>
          </a:xfrm>
          <a:prstGeom prst="rect">
            <a:avLst/>
          </a:prstGeom>
          <a:noFill/>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Pickup patterns</a:t>
            </a:r>
            <a:endParaRPr lang="en-US" dirty="0"/>
          </a:p>
        </p:txBody>
      </p:sp>
      <p:sp>
        <p:nvSpPr>
          <p:cNvPr id="3" name="Content Placeholder 2"/>
          <p:cNvSpPr>
            <a:spLocks noGrp="1"/>
          </p:cNvSpPr>
          <p:nvPr>
            <p:ph idx="1"/>
          </p:nvPr>
        </p:nvSpPr>
        <p:spPr/>
        <p:txBody>
          <a:bodyPr/>
          <a:lstStyle/>
          <a:p>
            <a:r>
              <a:rPr lang="en-US" dirty="0" smtClean="0"/>
              <a:t>The territory within which a microphone can hear well is called its pickup pattern, its two-dimensional representation is called the polar pattern.</a:t>
            </a:r>
          </a:p>
          <a:p>
            <a:r>
              <a:rPr lang="en-US" dirty="0" smtClean="0"/>
              <a:t>Omni directional microphone hears sounds from all directions more or less equally well.</a:t>
            </a:r>
          </a:p>
          <a:p>
            <a:r>
              <a:rPr lang="en-US" dirty="0" smtClean="0"/>
              <a:t>The unidirectional microphone hears better in one direction </a:t>
            </a:r>
            <a:endParaRPr lang="en-US" dirty="0"/>
          </a:p>
        </p:txBody>
      </p:sp>
      <p:pic>
        <p:nvPicPr>
          <p:cNvPr id="4" name="Picture 2" descr="Microphones">
            <a:hlinkClick r:id="rId2"/>
          </p:cNvPr>
          <p:cNvPicPr>
            <a:picLocks noChangeAspect="1" noChangeArrowheads="1"/>
          </p:cNvPicPr>
          <p:nvPr/>
        </p:nvPicPr>
        <p:blipFill>
          <a:blip r:embed="rId3" cstate="print"/>
          <a:srcRect/>
          <a:stretch>
            <a:fillRect/>
          </a:stretch>
        </p:blipFill>
        <p:spPr bwMode="auto">
          <a:xfrm rot="2554602">
            <a:off x="6934200" y="1143000"/>
            <a:ext cx="1295400" cy="971552"/>
          </a:xfrm>
          <a:prstGeom prst="rect">
            <a:avLst/>
          </a:prstGeom>
          <a:noFill/>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Operational characteristics of microphones</a:t>
            </a:r>
            <a:endParaRPr lang="en-US" dirty="0"/>
          </a:p>
        </p:txBody>
      </p:sp>
      <p:sp>
        <p:nvSpPr>
          <p:cNvPr id="3" name="Content Placeholder 2"/>
          <p:cNvSpPr>
            <a:spLocks noGrp="1"/>
          </p:cNvSpPr>
          <p:nvPr>
            <p:ph idx="1"/>
          </p:nvPr>
        </p:nvSpPr>
        <p:spPr/>
        <p:txBody>
          <a:bodyPr/>
          <a:lstStyle/>
          <a:p>
            <a:r>
              <a:rPr lang="en-US" dirty="0" smtClean="0"/>
              <a:t>Some microphones are designed and used primarily for sound sources that are moving, whereas others are used more for stationery sound sources.</a:t>
            </a:r>
          </a:p>
          <a:p>
            <a:r>
              <a:rPr lang="en-US" dirty="0" smtClean="0"/>
              <a:t>The mobile microphones include lavaliere</a:t>
            </a:r>
            <a:r>
              <a:rPr lang="en-US" dirty="0" smtClean="0"/>
              <a:t>, hand, boom, headset </a:t>
            </a:r>
            <a:r>
              <a:rPr lang="en-US" dirty="0" smtClean="0"/>
              <a:t>and wireless RF (radio frequency) mics.</a:t>
            </a:r>
          </a:p>
          <a:p>
            <a:r>
              <a:rPr lang="en-US" dirty="0" smtClean="0"/>
              <a:t>The stationary microphones include desk</a:t>
            </a:r>
            <a:r>
              <a:rPr lang="en-US" dirty="0" smtClean="0"/>
              <a:t>, stand, hanging, hidden </a:t>
            </a:r>
            <a:r>
              <a:rPr lang="en-US" dirty="0" smtClean="0"/>
              <a:t>and long distance mics </a:t>
            </a:r>
            <a:endParaRPr lang="en-US" dirty="0"/>
          </a:p>
        </p:txBody>
      </p:sp>
      <p:pic>
        <p:nvPicPr>
          <p:cNvPr id="4" name="Picture 2" descr="Microphones">
            <a:hlinkClick r:id="rId2"/>
          </p:cNvPr>
          <p:cNvPicPr>
            <a:picLocks noChangeAspect="1" noChangeArrowheads="1"/>
          </p:cNvPicPr>
          <p:nvPr/>
        </p:nvPicPr>
        <p:blipFill>
          <a:blip r:embed="rId3" cstate="print"/>
          <a:srcRect/>
          <a:stretch>
            <a:fillRect/>
          </a:stretch>
        </p:blipFill>
        <p:spPr bwMode="auto">
          <a:xfrm rot="2554602">
            <a:off x="6934200" y="1072155"/>
            <a:ext cx="1295400" cy="971552"/>
          </a:xfrm>
          <a:prstGeom prst="rect">
            <a:avLst/>
          </a:prstGeom>
          <a:noFill/>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Glossary </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Frame </a:t>
            </a:r>
          </a:p>
          <a:p>
            <a:r>
              <a:rPr lang="en-US" dirty="0" smtClean="0"/>
              <a:t>The smallest picture unit in film ,a single picture .</a:t>
            </a:r>
          </a:p>
          <a:p>
            <a:r>
              <a:rPr lang="en-US" dirty="0" smtClean="0"/>
              <a:t>Sot</a:t>
            </a:r>
          </a:p>
          <a:p>
            <a:r>
              <a:rPr lang="en-US" dirty="0" smtClean="0"/>
              <a:t>Sound on tape ,the videotape is played back with pictures and sound.</a:t>
            </a:r>
          </a:p>
          <a:p>
            <a:r>
              <a:rPr lang="en-US" dirty="0" smtClean="0"/>
              <a:t>White balance</a:t>
            </a:r>
          </a:p>
          <a:p>
            <a:r>
              <a:rPr lang="en-US" dirty="0" smtClean="0"/>
              <a:t>The adjustments of the color circuits in the camera to produce a white color in lighting of various color temperatures.</a:t>
            </a:r>
          </a:p>
          <a:p>
            <a:r>
              <a:rPr lang="en-US" dirty="0" smtClean="0"/>
              <a:t>Aperture </a:t>
            </a:r>
          </a:p>
          <a:p>
            <a:r>
              <a:rPr lang="en-US" dirty="0" smtClean="0"/>
              <a:t>Iris opening of a lens ,usually  measured in f-stops.</a:t>
            </a:r>
          </a:p>
          <a:p>
            <a:r>
              <a:rPr lang="en-US" dirty="0" smtClean="0"/>
              <a:t>F-stop</a:t>
            </a:r>
          </a:p>
          <a:p>
            <a:r>
              <a:rPr lang="en-US" dirty="0" smtClean="0"/>
              <a:t>The calibration on  the lens indicating the </a:t>
            </a:r>
            <a:r>
              <a:rPr lang="en-US" dirty="0" err="1" smtClean="0"/>
              <a:t>aperture,or</a:t>
            </a:r>
            <a:r>
              <a:rPr lang="en-US" dirty="0" smtClean="0"/>
              <a:t> iris opening (and therefore the amount of light transmitted through the lens).the larger the f-stop number ,the smaller the aperture ,the smaller  the f-stop number ,the larger the aperture.</a:t>
            </a:r>
          </a:p>
          <a:p>
            <a:r>
              <a:rPr lang="en-US" dirty="0" err="1" smtClean="0"/>
              <a:t>Vox</a:t>
            </a:r>
            <a:r>
              <a:rPr lang="en-US" dirty="0" smtClean="0"/>
              <a:t>/pop </a:t>
            </a:r>
          </a:p>
          <a:p>
            <a:r>
              <a:rPr lang="en-US" dirty="0" smtClean="0"/>
              <a:t>Series of interviews with ordinary </a:t>
            </a:r>
            <a:r>
              <a:rPr lang="en-US" dirty="0" err="1" smtClean="0"/>
              <a:t>people,to</a:t>
            </a:r>
            <a:r>
              <a:rPr lang="en-US" dirty="0" smtClean="0"/>
              <a:t> sample the public `</a:t>
            </a:r>
          </a:p>
          <a:p>
            <a:r>
              <a:rPr lang="en-US" dirty="0" smtClean="0"/>
              <a:t>AGC(automatic gain control)</a:t>
            </a:r>
          </a:p>
          <a:p>
            <a:r>
              <a:rPr lang="en-US" dirty="0" smtClean="0"/>
              <a:t>An electric circuit that automatically adjusts the loudness of audio signals.</a:t>
            </a:r>
          </a:p>
          <a:p>
            <a:r>
              <a:rPr lang="en-US" dirty="0" smtClean="0"/>
              <a:t>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r>
              <a:rPr lang="en-US" dirty="0" smtClean="0"/>
              <a:t> </a:t>
            </a:r>
            <a:r>
              <a:rPr lang="en-US" dirty="0" smtClean="0"/>
              <a:t>  </a:t>
            </a:r>
            <a:endParaRPr lang="en-US" dirty="0" smtClean="0"/>
          </a:p>
          <a:p>
            <a:pPr>
              <a:buNone/>
            </a:pPr>
            <a:endParaRPr lang="en-US" dirty="0"/>
          </a:p>
        </p:txBody>
      </p:sp>
      <p:sp>
        <p:nvSpPr>
          <p:cNvPr id="5" name="Rectangle 4"/>
          <p:cNvSpPr/>
          <p:nvPr/>
        </p:nvSpPr>
        <p:spPr>
          <a:xfrm>
            <a:off x="2410669" y="2967335"/>
            <a:ext cx="4322658"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54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US"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steps in TV production</a:t>
            </a:r>
            <a:endParaRPr lang="en-US" dirty="0"/>
          </a:p>
        </p:txBody>
      </p:sp>
      <p:sp>
        <p:nvSpPr>
          <p:cNvPr id="3" name="Content Placeholder 2"/>
          <p:cNvSpPr>
            <a:spLocks noGrp="1"/>
          </p:cNvSpPr>
          <p:nvPr>
            <p:ph idx="1"/>
          </p:nvPr>
        </p:nvSpPr>
        <p:spPr/>
        <p:txBody>
          <a:bodyPr/>
          <a:lstStyle/>
          <a:p>
            <a:r>
              <a:rPr lang="en-US" dirty="0" smtClean="0"/>
              <a:t>Preproduction planning</a:t>
            </a:r>
          </a:p>
          <a:p>
            <a:r>
              <a:rPr lang="en-US" dirty="0" smtClean="0"/>
              <a:t>Preproduction planning (coordination)</a:t>
            </a:r>
          </a:p>
          <a:p>
            <a:r>
              <a:rPr lang="en-US" dirty="0" smtClean="0"/>
              <a:t>Production</a:t>
            </a:r>
          </a:p>
          <a:p>
            <a:r>
              <a:rPr lang="en-US" dirty="0" smtClean="0"/>
              <a:t>postproduction</a:t>
            </a:r>
            <a:endParaRPr lang="en-US" dirty="0"/>
          </a:p>
        </p:txBody>
      </p:sp>
      <p:pic>
        <p:nvPicPr>
          <p:cNvPr id="25602" name="Picture 2" descr="Video Editing">
            <a:hlinkClick r:id="rId2"/>
          </p:cNvPr>
          <p:cNvPicPr>
            <a:picLocks noChangeAspect="1" noChangeArrowheads="1"/>
          </p:cNvPicPr>
          <p:nvPr/>
        </p:nvPicPr>
        <p:blipFill>
          <a:blip r:embed="rId3" cstate="print"/>
          <a:srcRect/>
          <a:stretch>
            <a:fillRect/>
          </a:stretch>
        </p:blipFill>
        <p:spPr bwMode="auto">
          <a:xfrm>
            <a:off x="5715000" y="3581400"/>
            <a:ext cx="2641595" cy="19812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Preproduction planning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Program idea</a:t>
            </a:r>
          </a:p>
          <a:p>
            <a:pPr>
              <a:buNone/>
            </a:pPr>
            <a:r>
              <a:rPr lang="en-US" dirty="0" smtClean="0"/>
              <a:t>    </a:t>
            </a:r>
            <a:r>
              <a:rPr lang="en-US" dirty="0" smtClean="0"/>
              <a:t>   </a:t>
            </a:r>
            <a:r>
              <a:rPr lang="en-US" sz="1900" dirty="0" smtClean="0"/>
              <a:t>brainstorming </a:t>
            </a:r>
            <a:r>
              <a:rPr lang="en-US" sz="1900" dirty="0" smtClean="0"/>
              <a:t>(breaking conceptual blocks)</a:t>
            </a:r>
          </a:p>
          <a:p>
            <a:pPr>
              <a:buNone/>
            </a:pPr>
            <a:r>
              <a:rPr lang="en-US" sz="1900" dirty="0" smtClean="0"/>
              <a:t>  </a:t>
            </a:r>
            <a:r>
              <a:rPr lang="en-US" sz="1900" dirty="0" smtClean="0"/>
              <a:t>       </a:t>
            </a:r>
            <a:r>
              <a:rPr lang="en-US" sz="1900" dirty="0" smtClean="0"/>
              <a:t>clustering(structured way generating ideas)</a:t>
            </a:r>
          </a:p>
          <a:p>
            <a:pPr>
              <a:buNone/>
            </a:pPr>
            <a:r>
              <a:rPr lang="en-US" sz="1900" dirty="0" smtClean="0"/>
              <a:t>    </a:t>
            </a:r>
            <a:r>
              <a:rPr lang="en-US" sz="1900" dirty="0" smtClean="0"/>
              <a:t>     organizing </a:t>
            </a:r>
            <a:r>
              <a:rPr lang="en-US" sz="1900" dirty="0" smtClean="0"/>
              <a:t>ideas (angle the idea)</a:t>
            </a:r>
          </a:p>
          <a:p>
            <a:r>
              <a:rPr lang="en-US" dirty="0" smtClean="0"/>
              <a:t>Production model</a:t>
            </a:r>
          </a:p>
          <a:p>
            <a:r>
              <a:rPr lang="en-US" dirty="0" smtClean="0"/>
              <a:t>Idea</a:t>
            </a:r>
          </a:p>
          <a:p>
            <a:r>
              <a:rPr lang="en-US" dirty="0" smtClean="0"/>
              <a:t>Defined process message </a:t>
            </a:r>
          </a:p>
          <a:p>
            <a:r>
              <a:rPr lang="en-US" dirty="0" smtClean="0"/>
              <a:t>Production</a:t>
            </a:r>
          </a:p>
          <a:p>
            <a:r>
              <a:rPr lang="en-US" dirty="0" smtClean="0"/>
              <a:t>Medium requirements</a:t>
            </a:r>
          </a:p>
          <a:p>
            <a:r>
              <a:rPr lang="en-US" dirty="0" smtClean="0"/>
              <a:t>Content</a:t>
            </a:r>
          </a:p>
          <a:p>
            <a:r>
              <a:rPr lang="en-US" dirty="0" smtClean="0"/>
              <a:t>People</a:t>
            </a:r>
          </a:p>
          <a:p>
            <a:r>
              <a:rPr lang="en-US" dirty="0" smtClean="0"/>
              <a:t>Equipment</a:t>
            </a:r>
          </a:p>
          <a:p>
            <a:r>
              <a:rPr lang="en-US" dirty="0" smtClean="0"/>
              <a:t>Actual process message</a:t>
            </a:r>
          </a:p>
          <a:p>
            <a:r>
              <a:rPr lang="en-US" dirty="0" smtClean="0"/>
              <a:t>Feed back</a:t>
            </a:r>
          </a:p>
          <a:p>
            <a:r>
              <a:rPr lang="en-US" dirty="0" smtClean="0"/>
              <a:t>Program proposal</a:t>
            </a:r>
          </a:p>
          <a:p>
            <a:r>
              <a:rPr lang="en-US" dirty="0" smtClean="0"/>
              <a:t>A Written document that stipulates what you intent to do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Preproduction </a:t>
            </a:r>
            <a:r>
              <a:rPr lang="en-US" dirty="0" smtClean="0"/>
              <a:t>planning (cont..)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Program title</a:t>
            </a:r>
          </a:p>
          <a:p>
            <a:r>
              <a:rPr lang="en-US" dirty="0" smtClean="0"/>
              <a:t>Short but </a:t>
            </a:r>
            <a:r>
              <a:rPr lang="en-US" dirty="0" smtClean="0"/>
              <a:t>memorable</a:t>
            </a:r>
            <a:endParaRPr lang="en-US" dirty="0" smtClean="0"/>
          </a:p>
          <a:p>
            <a:r>
              <a:rPr lang="en-US" dirty="0" smtClean="0"/>
              <a:t>Program objective</a:t>
            </a:r>
          </a:p>
          <a:p>
            <a:r>
              <a:rPr lang="en-US" dirty="0" smtClean="0"/>
              <a:t>Target audience</a:t>
            </a:r>
          </a:p>
          <a:p>
            <a:r>
              <a:rPr lang="en-US" dirty="0" smtClean="0"/>
              <a:t>Demographics</a:t>
            </a:r>
          </a:p>
          <a:p>
            <a:r>
              <a:rPr lang="en-US" dirty="0" smtClean="0"/>
              <a:t>Gender</a:t>
            </a:r>
            <a:r>
              <a:rPr lang="en-US" dirty="0" smtClean="0"/>
              <a:t>, ethnicity, education, income </a:t>
            </a:r>
            <a:r>
              <a:rPr lang="en-US" dirty="0" smtClean="0"/>
              <a:t>level</a:t>
            </a:r>
            <a:r>
              <a:rPr lang="en-US" dirty="0" smtClean="0"/>
              <a:t>, house </a:t>
            </a:r>
            <a:r>
              <a:rPr lang="en-US" dirty="0" smtClean="0"/>
              <a:t>hold size</a:t>
            </a:r>
          </a:p>
          <a:p>
            <a:r>
              <a:rPr lang="en-US" dirty="0" smtClean="0"/>
              <a:t>Religious  preferences, geographical </a:t>
            </a:r>
            <a:r>
              <a:rPr lang="en-US" dirty="0" smtClean="0"/>
              <a:t>location (urban or rural)</a:t>
            </a:r>
          </a:p>
          <a:p>
            <a:r>
              <a:rPr lang="en-US" dirty="0" smtClean="0"/>
              <a:t>Psychographics</a:t>
            </a:r>
          </a:p>
          <a:p>
            <a:r>
              <a:rPr lang="en-US" dirty="0" smtClean="0"/>
              <a:t>Buying </a:t>
            </a:r>
            <a:r>
              <a:rPr lang="en-US" dirty="0" smtClean="0"/>
              <a:t>habits, values</a:t>
            </a:r>
            <a:r>
              <a:rPr lang="en-US" dirty="0" smtClean="0"/>
              <a:t>,&amp; lifestyle</a:t>
            </a:r>
          </a:p>
          <a:p>
            <a:r>
              <a:rPr lang="en-US" dirty="0" smtClean="0"/>
              <a:t>Show format</a:t>
            </a:r>
          </a:p>
          <a:p>
            <a:r>
              <a:rPr lang="en-US" dirty="0" smtClean="0"/>
              <a:t>Production method</a:t>
            </a:r>
          </a:p>
          <a:p>
            <a:r>
              <a:rPr lang="en-US" dirty="0" smtClean="0"/>
              <a:t>Budget</a:t>
            </a:r>
          </a:p>
          <a:p>
            <a:r>
              <a:rPr lang="en-US" dirty="0" smtClean="0"/>
              <a:t>Script</a:t>
            </a:r>
          </a:p>
          <a:p>
            <a:r>
              <a:rPr lang="en-US" dirty="0" smtClean="0"/>
              <a:t>Process message </a:t>
            </a:r>
          </a:p>
          <a:p>
            <a:r>
              <a:rPr lang="en-US" dirty="0" smtClean="0"/>
              <a:t>Dialogues</a:t>
            </a:r>
          </a:p>
          <a:p>
            <a:r>
              <a:rPr lang="en-US" dirty="0" smtClean="0"/>
              <a:t>Hear people not just what they say but how </a:t>
            </a:r>
            <a:r>
              <a:rPr lang="en-US" dirty="0" smtClean="0"/>
              <a:t>they </a:t>
            </a:r>
            <a:r>
              <a:rPr lang="en-US" dirty="0" smtClean="0"/>
              <a:t>say it .</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Preproduction planning (coordination)</a:t>
            </a:r>
            <a:endParaRPr lang="en-US" dirty="0"/>
          </a:p>
        </p:txBody>
      </p:sp>
      <p:sp>
        <p:nvSpPr>
          <p:cNvPr id="3" name="Content Placeholder 2"/>
          <p:cNvSpPr>
            <a:spLocks noGrp="1"/>
          </p:cNvSpPr>
          <p:nvPr>
            <p:ph idx="1"/>
          </p:nvPr>
        </p:nvSpPr>
        <p:spPr/>
        <p:txBody>
          <a:bodyPr/>
          <a:lstStyle/>
          <a:p>
            <a:r>
              <a:rPr lang="en-US" dirty="0" smtClean="0"/>
              <a:t>People </a:t>
            </a:r>
          </a:p>
          <a:p>
            <a:r>
              <a:rPr lang="en-US" dirty="0" smtClean="0"/>
              <a:t>Establish a database (names ,positions, home </a:t>
            </a:r>
            <a:r>
              <a:rPr lang="en-US" dirty="0" smtClean="0"/>
              <a:t>address, e-mail, phone</a:t>
            </a:r>
            <a:r>
              <a:rPr lang="en-US" dirty="0" smtClean="0"/>
              <a:t>, fax numbers )</a:t>
            </a:r>
          </a:p>
          <a:p>
            <a:r>
              <a:rPr lang="en-US" dirty="0" smtClean="0"/>
              <a:t>Facilities request </a:t>
            </a:r>
          </a:p>
          <a:p>
            <a:r>
              <a:rPr lang="en-US" dirty="0" smtClean="0"/>
              <a:t>Schedules</a:t>
            </a:r>
          </a:p>
          <a:p>
            <a:r>
              <a:rPr lang="en-US" dirty="0" smtClean="0"/>
              <a:t>Permits and clearances</a:t>
            </a:r>
          </a:p>
          <a:p>
            <a:r>
              <a:rPr lang="en-US" dirty="0" smtClean="0"/>
              <a:t>Publicity and promotion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Production</a:t>
            </a:r>
            <a:br>
              <a:rPr lang="en-US" dirty="0" smtClean="0"/>
            </a:br>
            <a:endParaRPr lang="en-US" dirty="0"/>
          </a:p>
        </p:txBody>
      </p:sp>
      <p:sp>
        <p:nvSpPr>
          <p:cNvPr id="3" name="Content Placeholder 2"/>
          <p:cNvSpPr>
            <a:spLocks noGrp="1"/>
          </p:cNvSpPr>
          <p:nvPr>
            <p:ph idx="1"/>
          </p:nvPr>
        </p:nvSpPr>
        <p:spPr/>
        <p:txBody>
          <a:bodyPr/>
          <a:lstStyle/>
          <a:p>
            <a:r>
              <a:rPr lang="en-US" dirty="0" smtClean="0"/>
              <a:t>Execution  stage </a:t>
            </a:r>
          </a:p>
          <a:p>
            <a:r>
              <a:rPr lang="en-US" dirty="0" smtClean="0"/>
              <a:t>Line producer (watching the production flow )</a:t>
            </a:r>
          </a:p>
          <a:p>
            <a:r>
              <a:rPr lang="en-US" dirty="0" smtClean="0"/>
              <a:t>Supervises daily production activities on the set.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 production </a:t>
            </a:r>
            <a:endParaRPr lang="en-US" dirty="0"/>
          </a:p>
        </p:txBody>
      </p:sp>
      <p:sp>
        <p:nvSpPr>
          <p:cNvPr id="3" name="Content Placeholder 2"/>
          <p:cNvSpPr>
            <a:spLocks noGrp="1"/>
          </p:cNvSpPr>
          <p:nvPr>
            <p:ph idx="1"/>
          </p:nvPr>
        </p:nvSpPr>
        <p:spPr/>
        <p:txBody>
          <a:bodyPr>
            <a:normAutofit/>
          </a:bodyPr>
          <a:lstStyle/>
          <a:p>
            <a:r>
              <a:rPr lang="en-US" dirty="0" smtClean="0"/>
              <a:t>Editing &amp; graphics</a:t>
            </a:r>
          </a:p>
          <a:p>
            <a:r>
              <a:rPr lang="en-US" dirty="0" smtClean="0"/>
              <a:t>Decide what footage you want to use </a:t>
            </a:r>
          </a:p>
          <a:p>
            <a:r>
              <a:rPr lang="en-US" dirty="0" smtClean="0"/>
              <a:t>Lay down the voiceover and sots</a:t>
            </a:r>
          </a:p>
          <a:p>
            <a:r>
              <a:rPr lang="en-US" dirty="0" smtClean="0"/>
              <a:t>Put your clips in the timeline</a:t>
            </a:r>
          </a:p>
          <a:p>
            <a:r>
              <a:rPr lang="en-US" dirty="0" smtClean="0"/>
              <a:t>Clean up the edit</a:t>
            </a:r>
          </a:p>
          <a:p>
            <a:r>
              <a:rPr lang="en-US" dirty="0" smtClean="0"/>
              <a:t>Mix your audio&amp; music</a:t>
            </a:r>
          </a:p>
          <a:p>
            <a:r>
              <a:rPr lang="en-US" dirty="0" smtClean="0"/>
              <a:t>Add fonts and graphics</a:t>
            </a:r>
          </a:p>
          <a:p>
            <a:r>
              <a:rPr lang="en-US" dirty="0" smtClean="0"/>
              <a:t>Render all and save</a:t>
            </a:r>
          </a:p>
          <a:p>
            <a:r>
              <a:rPr lang="en-US" dirty="0" smtClean="0"/>
              <a:t>Record keeping</a:t>
            </a:r>
          </a:p>
          <a:p>
            <a:endParaRPr lang="en-US" dirty="0"/>
          </a:p>
        </p:txBody>
      </p:sp>
      <p:pic>
        <p:nvPicPr>
          <p:cNvPr id="21506" name="Picture 2" descr="Graphics Tutorial">
            <a:hlinkClick r:id="rId2"/>
          </p:cNvPr>
          <p:cNvPicPr>
            <a:picLocks noChangeAspect="1" noChangeArrowheads="1"/>
          </p:cNvPicPr>
          <p:nvPr/>
        </p:nvPicPr>
        <p:blipFill>
          <a:blip r:embed="rId3" cstate="print"/>
          <a:srcRect/>
          <a:stretch>
            <a:fillRect/>
          </a:stretch>
        </p:blipFill>
        <p:spPr bwMode="auto">
          <a:xfrm>
            <a:off x="6172204" y="1600200"/>
            <a:ext cx="2133596" cy="1600200"/>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229600" cy="1143000"/>
          </a:xfrm>
        </p:spPr>
        <p:txBody>
          <a:bodyPr/>
          <a:lstStyle/>
          <a:p>
            <a:r>
              <a:rPr lang="en-US" dirty="0" smtClean="0"/>
              <a:t>shots</a:t>
            </a:r>
            <a:endParaRPr lang="en-US" dirty="0"/>
          </a:p>
        </p:txBody>
      </p:sp>
      <p:sp>
        <p:nvSpPr>
          <p:cNvPr id="3" name="Content Placeholder 2"/>
          <p:cNvSpPr>
            <a:spLocks noGrp="1"/>
          </p:cNvSpPr>
          <p:nvPr>
            <p:ph idx="1"/>
          </p:nvPr>
        </p:nvSpPr>
        <p:spPr/>
        <p:txBody>
          <a:bodyPr/>
          <a:lstStyle/>
          <a:p>
            <a:r>
              <a:rPr lang="en-US" dirty="0" smtClean="0"/>
              <a:t>The basic visual unit in film and television ,the action seen by the camera in one continues view of the subject </a:t>
            </a:r>
            <a:r>
              <a:rPr lang="en-US" dirty="0" smtClean="0"/>
              <a:t>without interruption.</a:t>
            </a:r>
          </a:p>
          <a:p>
            <a:pPr>
              <a:buNone/>
            </a:pPr>
            <a:r>
              <a:rPr lang="en-US" dirty="0" smtClean="0">
                <a:solidFill>
                  <a:srgbClr val="0070C0"/>
                </a:solidFill>
              </a:rPr>
              <a:t>                         </a:t>
            </a:r>
          </a:p>
          <a:p>
            <a:pPr>
              <a:buNone/>
            </a:pPr>
            <a:r>
              <a:rPr lang="en-US" dirty="0" smtClean="0">
                <a:solidFill>
                  <a:srgbClr val="0070C0"/>
                </a:solidFill>
              </a:rPr>
              <a:t> </a:t>
            </a:r>
            <a:r>
              <a:rPr lang="en-US" dirty="0" smtClean="0">
                <a:solidFill>
                  <a:srgbClr val="0070C0"/>
                </a:solidFill>
              </a:rPr>
              <a:t>                              </a:t>
            </a:r>
            <a:r>
              <a:rPr lang="en-US" dirty="0" smtClean="0">
                <a:solidFill>
                  <a:srgbClr val="0070C0"/>
                </a:solidFill>
              </a:rPr>
              <a:t>Types of shots </a:t>
            </a:r>
          </a:p>
          <a:p>
            <a:endParaRPr lang="en-US" sz="1800" dirty="0" smtClean="0"/>
          </a:p>
          <a:p>
            <a:pPr>
              <a:buNone/>
            </a:pPr>
            <a:endParaRPr lang="en-US" dirty="0"/>
          </a:p>
        </p:txBody>
      </p:sp>
      <p:cxnSp>
        <p:nvCxnSpPr>
          <p:cNvPr id="5" name="Straight Connector 4"/>
          <p:cNvCxnSpPr/>
          <p:nvPr/>
        </p:nvCxnSpPr>
        <p:spPr>
          <a:xfrm>
            <a:off x="1524000" y="4114800"/>
            <a:ext cx="5410200" cy="0"/>
          </a:xfrm>
          <a:prstGeom prst="line">
            <a:avLst/>
          </a:prstGeom>
        </p:spPr>
        <p:style>
          <a:lnRef idx="1">
            <a:schemeClr val="accent1"/>
          </a:lnRef>
          <a:fillRef idx="0">
            <a:schemeClr val="accent1"/>
          </a:fillRef>
          <a:effectRef idx="0">
            <a:schemeClr val="accent1"/>
          </a:effectRef>
          <a:fontRef idx="minor">
            <a:schemeClr val="tx1"/>
          </a:fontRef>
        </p:style>
      </p:cxnSp>
      <p:sp>
        <p:nvSpPr>
          <p:cNvPr id="6" name="Oval 5"/>
          <p:cNvSpPr/>
          <p:nvPr/>
        </p:nvSpPr>
        <p:spPr>
          <a:xfrm>
            <a:off x="609600" y="4495800"/>
            <a:ext cx="2438400" cy="152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Simple shots(no lens ,camera and mount movement, a simple subject movement)</a:t>
            </a:r>
          </a:p>
          <a:p>
            <a:pPr algn="ctr"/>
            <a:endParaRPr lang="en-US" dirty="0"/>
          </a:p>
        </p:txBody>
      </p:sp>
      <p:sp>
        <p:nvSpPr>
          <p:cNvPr id="7" name="Oval 6"/>
          <p:cNvSpPr/>
          <p:nvPr/>
        </p:nvSpPr>
        <p:spPr>
          <a:xfrm>
            <a:off x="3200400" y="4419600"/>
            <a:ext cx="2514600" cy="16002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t>Complex shots(lens, camera and subject movement. No mounting movement)</a:t>
            </a:r>
          </a:p>
        </p:txBody>
      </p:sp>
      <p:sp>
        <p:nvSpPr>
          <p:cNvPr id="8" name="Oval 7"/>
          <p:cNvSpPr/>
          <p:nvPr/>
        </p:nvSpPr>
        <p:spPr>
          <a:xfrm>
            <a:off x="5867400" y="4419600"/>
            <a:ext cx="2362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Developing shots(lens, camera, camera mount, subject movement</a:t>
            </a:r>
            <a:endParaRPr lang="en-US" sz="1400" dirty="0"/>
          </a:p>
        </p:txBody>
      </p:sp>
      <p:cxnSp>
        <p:nvCxnSpPr>
          <p:cNvPr id="10" name="Straight Arrow Connector 9"/>
          <p:cNvCxnSpPr/>
          <p:nvPr/>
        </p:nvCxnSpPr>
        <p:spPr>
          <a:xfrm>
            <a:off x="1524000" y="4114800"/>
            <a:ext cx="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343400" y="4114800"/>
            <a:ext cx="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6934200" y="4114800"/>
            <a:ext cx="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347</TotalTime>
  <Words>1184</Words>
  <Application>Microsoft Office PowerPoint</Application>
  <PresentationFormat>On-screen Show (4:3)</PresentationFormat>
  <Paragraphs>179</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Naveed Iqbal</vt:lpstr>
      <vt:lpstr>What producing is all about </vt:lpstr>
      <vt:lpstr>Major steps in TV production</vt:lpstr>
      <vt:lpstr>Preproduction planning</vt:lpstr>
      <vt:lpstr>Preproduction planning (cont..)</vt:lpstr>
      <vt:lpstr>Preproduction planning (coordination)</vt:lpstr>
      <vt:lpstr>Production </vt:lpstr>
      <vt:lpstr>Post production </vt:lpstr>
      <vt:lpstr>shots</vt:lpstr>
      <vt:lpstr>The simple shots</vt:lpstr>
      <vt:lpstr>The simple shots (cont….)</vt:lpstr>
      <vt:lpstr>The simple shots (cont….)</vt:lpstr>
      <vt:lpstr>The simple shots (cont….)</vt:lpstr>
      <vt:lpstr>The simple shots (cont….)</vt:lpstr>
      <vt:lpstr>The simple shots (cont….)</vt:lpstr>
      <vt:lpstr>The complex shots</vt:lpstr>
      <vt:lpstr>The developing shots</vt:lpstr>
      <vt:lpstr>lighting</vt:lpstr>
      <vt:lpstr>Quality of light </vt:lpstr>
      <vt:lpstr>Diffused light </vt:lpstr>
      <vt:lpstr>Lighting functions</vt:lpstr>
      <vt:lpstr>Lighting functions (cont…..)</vt:lpstr>
      <vt:lpstr>Lighting functions (cont…..)</vt:lpstr>
      <vt:lpstr>Lighting functions (cont…..)</vt:lpstr>
      <vt:lpstr>Audio.‘sound pick up</vt:lpstr>
      <vt:lpstr>Pickup patterns</vt:lpstr>
      <vt:lpstr>Operational characteristics of microphones</vt:lpstr>
      <vt:lpstr>Glossary </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Naveed iqbal</dc:title>
  <dc:creator>Guest</dc:creator>
  <cp:lastModifiedBy>Guest</cp:lastModifiedBy>
  <cp:revision>54</cp:revision>
  <dcterms:created xsi:type="dcterms:W3CDTF">2011-10-01T17:54:34Z</dcterms:created>
  <dcterms:modified xsi:type="dcterms:W3CDTF">2011-10-02T19:41:03Z</dcterms:modified>
</cp:coreProperties>
</file>